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343F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D87CB6-39B0-4D4E-9E3C-056278781DC9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19F67E-759D-4D72-8EEF-F415263EE9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2549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C7AC6D-319B-729E-58E6-EF434A479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336F9C-46D5-4FF2-D79C-1DC1087F9D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6CC85FA-162F-6A56-9D65-F8814C8E1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97FC574-84B5-B748-BAEC-6F8750D98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D4C32D-AC56-32B9-D297-FEB57D542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8455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F5D324-37C8-AC47-6398-A551B1E3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895A508-F6A2-F979-4CFB-5B4F687363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2BB2638-94C0-3445-3994-0E7515B55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85256E-2458-A4AB-0B15-787D38C0A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DF2175A-C047-2392-3420-5A946C90C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730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F6DEBF9-729B-782F-F795-39C4685B24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73E879F-DFB7-E1AE-CA38-93DA27564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9AECC1-51A0-4D03-EBAD-077970B8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426C1A8-5D1B-8C0F-B013-DCEBD91DC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A64FF91-9E46-8D3C-B108-F29EE5AFF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9175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78E9EB-832A-4935-06A1-16E45284D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4D61A2B-AE13-D152-BCF8-969267B00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59E6A4-380F-A7DA-F0A0-774B2141D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6FAA98-D678-0C9B-4F9C-7F4657611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4C4FE6-574A-96CA-BCA2-45014A28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6377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1F16C2-7C5F-2088-EBD8-9CE2D9C0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0F51685-1CBB-E698-C039-5780B6740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647FCD0-380E-0766-BBB3-8E1603C6C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ACEA4B5-F13C-51F6-5944-F41B66670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D6BC2E-135B-107F-A99D-D9BA4B537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397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32CA63-592A-C466-EE1A-5274BB477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08691A-33A5-8F34-F49E-F1B914D0A1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DE384C1-94EA-8171-DC4E-9C719AADCD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62828C6-542B-141C-A35C-E490C89C3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AA3A66A-491E-1AC3-7B05-8D9CBA02E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A053B18-BEB7-C83E-1610-924521A2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093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4CE503-BCD8-4389-917B-12F2C0A9D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979131C-9BA2-3032-FE11-68B6FB3D1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26F847A-0F91-845A-A743-F3A25C0EE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FCA55D3-B7FB-7ACD-FA86-FF26230FDC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2DFB43C-29BB-DBDE-53FB-8ACE2DF0C0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1CD9357-A584-355A-DD12-A23963A82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0C4DF14-804F-1826-FE42-2BD72E380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7F1A10A-658A-0099-8D37-8BE9D9600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7780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F023FB-A4BB-05C5-D5A4-F65D25417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BB5790D-E7C6-2D60-35B6-ABF9BAA5F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8F43F9F-AF43-58F0-CCE7-AD7896E58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5309AE0-BA3A-C132-2314-17EE255FE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2556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2A8B657-12F2-20DA-C831-64F2C3EA6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6A02837-B150-17E0-C92F-2C5F8FC5B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580541B-D00A-D6D2-7519-27DD82420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1941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EED27E-B7C1-4742-51D5-A6EDC3F6C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23FC7D9-C6F2-CB51-81E8-BB7CC94D2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49996A7-8057-01D5-E188-90EB6DCCF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63C20DF-849C-C367-D5C0-2F6FC9840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24228E7-6835-6CC3-EAAE-18C74ADEC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AC82EF3-F2B6-6AE1-E7E1-242B01B78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8098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DEC9BE-F41A-EADF-B3EC-BC57E3AF2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74C0FE9-6C3A-1C30-E647-DFE9ACC80E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A23D699-7C8D-FBF1-DBD6-0A5190B8EA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298F322-6B9E-5236-B019-F3583919B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0BD28D2-4D1C-A248-96F6-4418A6B0D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BA9C889-037B-8641-F860-8D56FAA76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9498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605A431-CCEE-BE86-1897-223638515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08CA1C-3811-333C-1236-3C1EBDB2C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7A71D1-A058-D3B4-7A63-FC7E2A8F0C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8CB1A-DA0A-458F-A029-AAE374F53F03}" type="datetimeFigureOut">
              <a:rPr lang="pt-BR" smtClean="0"/>
              <a:t>11/12/2022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B4837A8-70C0-AC03-1417-8772E3B06D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EA83A5-8ECD-9AED-B53E-25DB00B8C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AEEE2-F9EF-4255-8904-E1E301C0A1F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5178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65882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742A44-3E09-16D6-3302-9A11FB86C6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1908" y="1097015"/>
            <a:ext cx="9144000" cy="2387600"/>
          </a:xfrm>
        </p:spPr>
        <p:txBody>
          <a:bodyPr>
            <a:normAutofit/>
          </a:bodyPr>
          <a:lstStyle/>
          <a:p>
            <a:r>
              <a:rPr lang="pt-BR" sz="7200" dirty="0" err="1">
                <a:solidFill>
                  <a:schemeClr val="bg1"/>
                </a:solidFill>
                <a:latin typeface="Lato" panose="020F0802020204030203" pitchFamily="34" charset="0"/>
              </a:rPr>
              <a:t>Interactive</a:t>
            </a:r>
            <a:r>
              <a:rPr lang="pt-BR" sz="7200" dirty="0">
                <a:solidFill>
                  <a:schemeClr val="bg1"/>
                </a:solidFill>
                <a:latin typeface="Lato" panose="020F0802020204030203" pitchFamily="34" charset="0"/>
              </a:rPr>
              <a:t> </a:t>
            </a:r>
            <a:r>
              <a:rPr lang="pt-BR" sz="7200" dirty="0" err="1">
                <a:solidFill>
                  <a:schemeClr val="bg1"/>
                </a:solidFill>
                <a:latin typeface="Lato" panose="020F0802020204030203" pitchFamily="34" charset="0"/>
              </a:rPr>
              <a:t>Academy</a:t>
            </a:r>
            <a:endParaRPr lang="pt-BR" sz="7200" dirty="0">
              <a:solidFill>
                <a:schemeClr val="bg1"/>
              </a:solidFill>
              <a:latin typeface="Lato" panose="020F0802020204030203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F752E5B-3A8E-72E8-1C0B-A3C90EC91B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0519" y="4933104"/>
            <a:ext cx="3486778" cy="1655762"/>
          </a:xfrm>
        </p:spPr>
        <p:txBody>
          <a:bodyPr>
            <a:normAutofit fontScale="77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 Amanda de Lima Ventura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 Ícaro 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Mainarte</a:t>
            </a:r>
            <a:r>
              <a:rPr lang="pt-BR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 de Moura Dias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 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Jeosafá</a:t>
            </a:r>
            <a:r>
              <a:rPr lang="pt-BR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 B. Eller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 Leandro Fagundes Vilela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 Leonardo Correia de Sá e Silva</a:t>
            </a:r>
          </a:p>
          <a:p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46FC393F-9222-9B0C-41E1-8AE58465CBE1}"/>
              </a:ext>
            </a:extLst>
          </p:cNvPr>
          <p:cNvSpPr/>
          <p:nvPr/>
        </p:nvSpPr>
        <p:spPr>
          <a:xfrm>
            <a:off x="2028651" y="3657600"/>
            <a:ext cx="9144000" cy="79147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C9BDED0-2B22-90C9-D0DB-D23BF20972EF}"/>
              </a:ext>
            </a:extLst>
          </p:cNvPr>
          <p:cNvSpPr txBox="1"/>
          <p:nvPr/>
        </p:nvSpPr>
        <p:spPr>
          <a:xfrm>
            <a:off x="2133599" y="3802743"/>
            <a:ext cx="8897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0" i="0" dirty="0">
                <a:solidFill>
                  <a:schemeClr val="bg1"/>
                </a:solidFill>
                <a:effectLst/>
                <a:latin typeface="Lato" panose="020F0802020204030203" pitchFamily="34" charset="0"/>
              </a:rPr>
              <a:t>Eixo 1 - Projeto: Desenvolvimento de Aplicação Web Front-</a:t>
            </a:r>
            <a:r>
              <a:rPr lang="pt-BR" b="0" i="0" dirty="0" err="1">
                <a:solidFill>
                  <a:schemeClr val="bg1"/>
                </a:solidFill>
                <a:effectLst/>
                <a:latin typeface="Lato" panose="020F0802020204030203" pitchFamily="34" charset="0"/>
              </a:rPr>
              <a:t>End</a:t>
            </a:r>
            <a:r>
              <a:rPr lang="pt-BR" b="0" i="0" dirty="0">
                <a:solidFill>
                  <a:schemeClr val="bg1"/>
                </a:solidFill>
                <a:effectLst/>
                <a:latin typeface="Lato" panose="020F0802020204030203" pitchFamily="34" charset="0"/>
              </a:rPr>
              <a:t> - Turma 06 - 2022/2 GRUPO 04.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DBF431A-9716-EC0F-579B-FE43EFD789D0}"/>
              </a:ext>
            </a:extLst>
          </p:cNvPr>
          <p:cNvSpPr txBox="1"/>
          <p:nvPr/>
        </p:nvSpPr>
        <p:spPr>
          <a:xfrm>
            <a:off x="2801257" y="406400"/>
            <a:ext cx="76345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PONTIFÍCIA UNIVERSIDADE CATÓLICA DE MINAS GERAIS</a:t>
            </a:r>
            <a:endParaRPr lang="pt-BR" dirty="0">
              <a:solidFill>
                <a:schemeClr val="bg1">
                  <a:lumMod val="95000"/>
                </a:schemeClr>
              </a:solidFill>
              <a:effectLst/>
              <a:latin typeface="Corbel" panose="020B0503020204020204" pitchFamily="34" charset="0"/>
              <a:ea typeface="Times New Roman" panose="02020603050405020304" pitchFamily="18" charset="0"/>
            </a:endParaRPr>
          </a:p>
          <a:p>
            <a:pPr marL="449580" algn="ctr"/>
            <a:r>
              <a:rPr lang="pt-BR" b="1" dirty="0">
                <a:solidFill>
                  <a:schemeClr val="bg1">
                    <a:lumMod val="95000"/>
                  </a:schemeClr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 </a:t>
            </a:r>
            <a:endParaRPr lang="pt-BR" dirty="0">
              <a:solidFill>
                <a:schemeClr val="bg1">
                  <a:lumMod val="95000"/>
                </a:schemeClr>
              </a:solidFill>
              <a:effectLst/>
              <a:latin typeface="Corbel" panose="020B0503020204020204" pitchFamily="34" charset="0"/>
              <a:ea typeface="Times New Roman" panose="02020603050405020304" pitchFamily="18" charset="0"/>
            </a:endParaRPr>
          </a:p>
          <a:p>
            <a:pPr algn="ctr"/>
            <a:r>
              <a:rPr lang="pt-BR" dirty="0">
                <a:solidFill>
                  <a:schemeClr val="bg1">
                    <a:lumMod val="95000"/>
                  </a:schemeClr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Análise e Desenvolvimento de Sistemas</a:t>
            </a:r>
            <a:endParaRPr lang="pt-BR" dirty="0">
              <a:solidFill>
                <a:schemeClr val="bg1">
                  <a:lumMod val="95000"/>
                </a:schemeClr>
              </a:solidFill>
              <a:effectLst/>
              <a:latin typeface="Corbel" panose="020B0503020204020204" pitchFamily="34" charset="0"/>
              <a:ea typeface="Times New Roman" panose="02020603050405020304" pitchFamily="18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90993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F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59CFB-F2A2-E465-1D83-F7900194B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bg1"/>
                </a:solidFill>
                <a:effectLst/>
                <a:latin typeface="Lato" panose="020F0802020204030203" pitchFamily="34" charset="0"/>
              </a:rPr>
              <a:t>Contexto (Problema, Público-alvo);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7ADE26E-7A68-2B9F-6BCD-CB676DEFA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219200"/>
            <a:ext cx="12046856" cy="5638799"/>
          </a:xfrm>
        </p:spPr>
        <p:txBody>
          <a:bodyPr>
            <a:normAutofit/>
          </a:bodyPr>
          <a:lstStyle/>
          <a:p>
            <a:pPr marL="0" lvl="0" indent="0" algn="just">
              <a:lnSpc>
                <a:spcPct val="150000"/>
              </a:lnSpc>
              <a:spcBef>
                <a:spcPts val="1200"/>
              </a:spcBef>
              <a:buNone/>
            </a:pPr>
            <a:r>
              <a:rPr lang="pt-BR" sz="1600" b="1" kern="0" dirty="0">
                <a:solidFill>
                  <a:schemeClr val="bg1"/>
                </a:solidFill>
                <a:latin typeface="Corbel" panose="020B0503020204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      </a:t>
            </a:r>
            <a:r>
              <a:rPr lang="pt-BR" sz="2400" b="1" kern="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CONTEXTO</a:t>
            </a:r>
            <a:endParaRPr lang="pt-BR" sz="2400" b="1" kern="0" dirty="0">
              <a:solidFill>
                <a:schemeClr val="bg1"/>
              </a:solidFill>
              <a:effectLst/>
              <a:latin typeface="Corbel" panose="020B0503020204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 algn="just">
              <a:spcBef>
                <a:spcPts val="1200"/>
              </a:spcBef>
              <a:buNone/>
            </a:pPr>
            <a:r>
              <a:rPr lang="pt-BR" sz="20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Nas universidades de modo geral é comum atividades e trabalhos acadêmicos divididos em grupos, simulando o mercado de trabalho que exige cada vez mais como Soft skill o bom desempenho do trabalho em equipe.</a:t>
            </a:r>
            <a:endParaRPr lang="pt-BR" sz="2000" dirty="0">
              <a:solidFill>
                <a:schemeClr val="bg1"/>
              </a:solidFill>
              <a:effectLst/>
              <a:latin typeface="Corbel" panose="020B0503020204020204" pitchFamily="34" charset="0"/>
              <a:ea typeface="Times New Roman" panose="02020603050405020304" pitchFamily="18" charset="0"/>
            </a:endParaRPr>
          </a:p>
          <a:p>
            <a:pPr indent="0" algn="just">
              <a:spcBef>
                <a:spcPts val="1200"/>
              </a:spcBef>
              <a:spcAft>
                <a:spcPts val="800"/>
              </a:spcAft>
              <a:buNone/>
            </a:pPr>
            <a:r>
              <a:rPr lang="pt-BR" sz="20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Os alunos de cursos acadêmicos têm dificuldades em se organizar para execução de trabalho e ter novas ideias quando exigidos pelos professores.</a:t>
            </a:r>
            <a:endParaRPr lang="pt-BR" sz="2000" dirty="0">
              <a:solidFill>
                <a:schemeClr val="bg1"/>
              </a:solidFill>
              <a:effectLst/>
              <a:latin typeface="Corbel" panose="020B0503020204020204" pitchFamily="34" charset="0"/>
              <a:ea typeface="Times New Roman" panose="02020603050405020304" pitchFamily="18" charset="0"/>
            </a:endParaRPr>
          </a:p>
          <a:p>
            <a:pPr indent="0" algn="just">
              <a:spcBef>
                <a:spcPts val="1200"/>
              </a:spcBef>
              <a:buNone/>
            </a:pPr>
            <a:r>
              <a:rPr lang="pt-BR" sz="20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Apesar de já existirem várias ferramentas que auxiliam, os alunos desconhecem ou muitas vezes não tem uma referência para se orientarem. </a:t>
            </a:r>
          </a:p>
          <a:p>
            <a:pPr indent="0" algn="just">
              <a:spcBef>
                <a:spcPts val="1200"/>
              </a:spcBef>
              <a:buNone/>
            </a:pPr>
            <a:r>
              <a:rPr lang="pt-BR" sz="20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Diante desse cenário é preciso que exista um meio no qual os estudantes possam acessar aos temas de estudos e se organizarem para que possam desenvolver essa Soft skill e ao mesmo tempo terem maior produtividade acadêmica.  </a:t>
            </a:r>
            <a:endParaRPr lang="pt-BR" sz="2000" dirty="0">
              <a:solidFill>
                <a:schemeClr val="bg1"/>
              </a:solidFill>
              <a:effectLst/>
              <a:latin typeface="Corbel" panose="020B0503020204020204" pitchFamily="34" charset="0"/>
              <a:ea typeface="Times New Roman" panose="02020603050405020304" pitchFamily="18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8261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F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59CFB-F2A2-E465-1D83-F7900194B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bg1"/>
                </a:solidFill>
                <a:effectLst/>
                <a:latin typeface="Lato" panose="020F0802020204030203" pitchFamily="34" charset="0"/>
              </a:rPr>
              <a:t>Contexto (Problema, Público-alvo);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7ADE26E-7A68-2B9F-6BCD-CB676DEFA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035" y="824345"/>
            <a:ext cx="11076709" cy="5839691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lnSpc>
                <a:spcPct val="150000"/>
              </a:lnSpc>
              <a:spcBef>
                <a:spcPts val="200"/>
              </a:spcBef>
              <a:buNone/>
            </a:pPr>
            <a:r>
              <a:rPr lang="pt-BR" sz="3400" b="1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PROBLEMA</a:t>
            </a:r>
          </a:p>
          <a:p>
            <a:pPr marL="457200" lvl="1" indent="0">
              <a:lnSpc>
                <a:spcPct val="150000"/>
              </a:lnSpc>
              <a:spcBef>
                <a:spcPts val="200"/>
              </a:spcBef>
              <a:buNone/>
            </a:pPr>
            <a:r>
              <a:rPr lang="pt-BR" sz="22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Os alunos de cursos acadêmicos têm dificuldades em se organizar para execução de trabalho e ter novas ideias quando exigidos pelos professores. </a:t>
            </a:r>
          </a:p>
          <a:p>
            <a:pPr marL="457200" lvl="1" indent="0">
              <a:lnSpc>
                <a:spcPct val="150000"/>
              </a:lnSpc>
              <a:spcBef>
                <a:spcPts val="200"/>
              </a:spcBef>
              <a:buNone/>
            </a:pPr>
            <a:r>
              <a:rPr lang="pt-BR" sz="22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Apesar de já existirem várias ferramentas que auxiliam, os alunos desconhecem ou muitas vezes não tem uma referência para se orientarem. </a:t>
            </a:r>
          </a:p>
          <a:p>
            <a:pPr marL="457200" lvl="1" indent="0">
              <a:lnSpc>
                <a:spcPct val="150000"/>
              </a:lnSpc>
              <a:spcBef>
                <a:spcPts val="200"/>
              </a:spcBef>
              <a:buNone/>
            </a:pPr>
            <a:r>
              <a:rPr lang="pt-BR" sz="22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O resultado é que os alunos ficam dispersos durante o curso e por isso não sabem se já existem grupos de estudo em andamento sobre um tema de interesse, nem se podem criar algum para compartilhar aprendizados.</a:t>
            </a:r>
            <a:endParaRPr lang="pt-BR" sz="2200" dirty="0">
              <a:solidFill>
                <a:schemeClr val="bg1"/>
              </a:solidFill>
              <a:effectLst/>
              <a:latin typeface="Corbel" panose="020B0503020204020204" pitchFamily="34" charset="0"/>
              <a:ea typeface="Times New Roman" panose="02020603050405020304" pitchFamily="18" charset="0"/>
            </a:endParaRPr>
          </a:p>
          <a:p>
            <a:pPr marL="457200" lvl="1" indent="0">
              <a:spcBef>
                <a:spcPts val="200"/>
              </a:spcBef>
              <a:buNone/>
            </a:pPr>
            <a:r>
              <a:rPr lang="pt-BR" sz="3400" b="1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PÚBLICO ALVO</a:t>
            </a:r>
          </a:p>
          <a:p>
            <a:pPr marL="457200" lvl="1" indent="0">
              <a:spcBef>
                <a:spcPts val="200"/>
              </a:spcBef>
              <a:buNone/>
            </a:pPr>
            <a:r>
              <a:rPr lang="pt-BR" sz="22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Todas as pessoas que fazem atividades em grupo tanto de estudos quanto no próprio trabalho podem se beneficiar de uma plataforma para efetuar trabalhos em grupos.</a:t>
            </a:r>
            <a:r>
              <a:rPr lang="pt-BR" sz="2200" dirty="0">
                <a:solidFill>
                  <a:schemeClr val="bg1"/>
                </a:solidFill>
                <a:latin typeface="Corbel" panose="020B0503020204020204" pitchFamily="34" charset="0"/>
                <a:ea typeface="Arial" panose="020B0604020202020204" pitchFamily="34" charset="0"/>
              </a:rPr>
              <a:t> </a:t>
            </a:r>
            <a:r>
              <a:rPr lang="pt-BR" sz="22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Apesar de uma grande faixa etária poder se beneficiar, o público alvo de nosso projeto será de homens e mulheres de 18 a 40 anos que normalmente são as pessoas que estão em idade de estudo e trabalho na qual a plataforma pode ser utilizada.</a:t>
            </a:r>
            <a:endParaRPr lang="pt-BR" sz="2200" dirty="0">
              <a:solidFill>
                <a:schemeClr val="bg1"/>
              </a:solidFill>
              <a:effectLst/>
              <a:latin typeface="Corbel" panose="020B0503020204020204" pitchFamily="34" charset="0"/>
              <a:ea typeface="Times New Roman" panose="02020603050405020304" pitchFamily="18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4750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F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59CFB-F2A2-E465-1D83-F7900194B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5929"/>
            <a:ext cx="10515600" cy="1325563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chemeClr val="bg1"/>
                </a:solidFill>
                <a:effectLst/>
                <a:latin typeface="Lato Extended"/>
              </a:rPr>
              <a:t> </a:t>
            </a:r>
            <a:r>
              <a:rPr lang="pt-BR" b="0" i="0" dirty="0">
                <a:solidFill>
                  <a:schemeClr val="bg1"/>
                </a:solidFill>
                <a:effectLst/>
                <a:latin typeface="Lato" panose="020F0802020204030203" pitchFamily="34" charset="0"/>
              </a:rPr>
              <a:t>Requisitos (RF – Requisitos Funcionais; RNF – Requisitos Não Funcionais):</a:t>
            </a:r>
          </a:p>
        </p:txBody>
      </p:sp>
      <p:graphicFrame>
        <p:nvGraphicFramePr>
          <p:cNvPr id="9" name="Tabela 9">
            <a:extLst>
              <a:ext uri="{FF2B5EF4-FFF2-40B4-BE49-F238E27FC236}">
                <a16:creationId xmlns:a16="http://schemas.microsoft.com/office/drawing/2014/main" id="{7D74DC0F-D32D-B419-8A7C-4834A92D35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9273193"/>
              </p:ext>
            </p:extLst>
          </p:nvPr>
        </p:nvGraphicFramePr>
        <p:xfrm>
          <a:off x="146956" y="1178560"/>
          <a:ext cx="11107058" cy="3454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93801">
                  <a:extLst>
                    <a:ext uri="{9D8B030D-6E8A-4147-A177-3AD203B41FA5}">
                      <a16:colId xmlns:a16="http://schemas.microsoft.com/office/drawing/2014/main" val="1715927410"/>
                    </a:ext>
                  </a:extLst>
                </a:gridCol>
                <a:gridCol w="9913257">
                  <a:extLst>
                    <a:ext uri="{9D8B030D-6E8A-4147-A177-3AD203B41FA5}">
                      <a16:colId xmlns:a16="http://schemas.microsoft.com/office/drawing/2014/main" val="28827681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>
                          <a:latin typeface="Corbel" panose="020B0503020204020204" pitchFamily="34" charset="0"/>
                        </a:rPr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>
                          <a:latin typeface="Corbel" panose="020B0503020204020204" pitchFamily="34" charset="0"/>
                        </a:rPr>
                        <a:t>DESCRIÇÃO </a:t>
                      </a:r>
                      <a:endParaRPr lang="pt-BR" sz="1600" dirty="0">
                        <a:solidFill>
                          <a:schemeClr val="bg1"/>
                        </a:solidFill>
                        <a:latin typeface="Corbel" panose="020B05030202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250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RF-01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Disponibilizar área com informações sobre o propósito do site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2744559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pt-BR" sz="160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RF-02</a:t>
                      </a:r>
                      <a:endParaRPr lang="pt-BR" sz="160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Disponibilizar página em que o usuário poderá ler e escolher o tema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2872039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pt-BR" sz="160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RF-03</a:t>
                      </a:r>
                      <a:endParaRPr lang="pt-BR" sz="160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Disponibilizar funcionalidade de inserção de links para realizar formação de grupos, reuniões e gerenciador de projetos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706539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pt-BR" sz="160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RF-04</a:t>
                      </a:r>
                      <a:endParaRPr lang="pt-BR" sz="160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O site deve ter uma funcionalidade de cadastro de usuário.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3030038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pt-BR" sz="160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RF-05</a:t>
                      </a:r>
                      <a:endParaRPr lang="pt-BR" sz="160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Disponibilizar funcionalidade para que o criador possa editar ou excluir o tema.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745612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pt-BR" sz="160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RF-06</a:t>
                      </a:r>
                      <a:endParaRPr lang="pt-BR" sz="160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Disponibilizar funcionalidade de recuperação de senha.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4263555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pt-BR" sz="160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RF-07</a:t>
                      </a:r>
                      <a:endParaRPr lang="pt-BR" sz="160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Disponibilizar funcionalidade que permita criar novos temas.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1244791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RF-08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Disponibilizar funcionalidade que permita pesquisar os temas.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4268770666"/>
                  </a:ext>
                </a:extLst>
              </a:tr>
            </a:tbl>
          </a:graphicData>
        </a:graphic>
      </p:graphicFrame>
      <p:graphicFrame>
        <p:nvGraphicFramePr>
          <p:cNvPr id="3" name="Tabela 3">
            <a:extLst>
              <a:ext uri="{FF2B5EF4-FFF2-40B4-BE49-F238E27FC236}">
                <a16:creationId xmlns:a16="http://schemas.microsoft.com/office/drawing/2014/main" id="{40EEC7D5-AA9A-66A9-9D43-FDB4A502E0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8186045"/>
              </p:ext>
            </p:extLst>
          </p:nvPr>
        </p:nvGraphicFramePr>
        <p:xfrm>
          <a:off x="146956" y="4632960"/>
          <a:ext cx="11107058" cy="205832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83080">
                  <a:extLst>
                    <a:ext uri="{9D8B030D-6E8A-4147-A177-3AD203B41FA5}">
                      <a16:colId xmlns:a16="http://schemas.microsoft.com/office/drawing/2014/main" val="3084982773"/>
                    </a:ext>
                  </a:extLst>
                </a:gridCol>
                <a:gridCol w="9923978">
                  <a:extLst>
                    <a:ext uri="{9D8B030D-6E8A-4147-A177-3AD203B41FA5}">
                      <a16:colId xmlns:a16="http://schemas.microsoft.com/office/drawing/2014/main" val="3503520453"/>
                    </a:ext>
                  </a:extLst>
                </a:gridCol>
              </a:tblGrid>
              <a:tr h="338513">
                <a:tc>
                  <a:txBody>
                    <a:bodyPr/>
                    <a:lstStyle/>
                    <a:p>
                      <a:pPr algn="l"/>
                      <a:r>
                        <a:rPr lang="pt-BR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dirty="0"/>
                        <a:t>DESCRIÇÃO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300019"/>
                  </a:ext>
                </a:extLst>
              </a:tr>
              <a:tr h="338513">
                <a:tc>
                  <a:txBody>
                    <a:bodyPr/>
                    <a:lstStyle/>
                    <a:p>
                      <a:pPr algn="l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RNF-01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O site deverá ter uma interface compatível com qualquer navegador.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1937200478"/>
                  </a:ext>
                </a:extLst>
              </a:tr>
              <a:tr h="338513">
                <a:tc>
                  <a:txBody>
                    <a:bodyPr/>
                    <a:lstStyle/>
                    <a:p>
                      <a:pPr algn="l"/>
                      <a:r>
                        <a:rPr lang="pt-BR" sz="160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RNF-02</a:t>
                      </a:r>
                      <a:endParaRPr lang="pt-BR" sz="160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O site deverá ter uma funcionalidade para armazenar o tema criado.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2741886228"/>
                  </a:ext>
                </a:extLst>
              </a:tr>
              <a:tr h="338513">
                <a:tc>
                  <a:txBody>
                    <a:bodyPr/>
                    <a:lstStyle/>
                    <a:p>
                      <a:pPr algn="l"/>
                      <a:r>
                        <a:rPr lang="pt-BR" sz="160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RNF-03</a:t>
                      </a:r>
                      <a:endParaRPr lang="pt-BR" sz="160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600" kern="12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+mn-ea"/>
                          <a:cs typeface="+mn-cs"/>
                        </a:rPr>
                        <a:t>O site deverá ter uma interface responsiva adaptável a qualquer smartphone.</a:t>
                      </a:r>
                      <a:endParaRPr lang="pt-BR" sz="1600" dirty="0">
                        <a:solidFill>
                          <a:srgbClr val="000000"/>
                        </a:solidFill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959429140"/>
                  </a:ext>
                </a:extLst>
              </a:tr>
              <a:tr h="338513">
                <a:tc>
                  <a:txBody>
                    <a:bodyPr/>
                    <a:lstStyle/>
                    <a:p>
                      <a:pPr algn="l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RNF-04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O site deve ser publicado em uma plataforma WEB.</a:t>
                      </a:r>
                      <a:endParaRPr lang="pt-BR" sz="1600" dirty="0">
                        <a:solidFill>
                          <a:srgbClr val="000000"/>
                        </a:solidFill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25400" marR="25400" marT="0" marB="0" anchor="b"/>
                </a:tc>
                <a:extLst>
                  <a:ext uri="{0D108BD9-81ED-4DB2-BD59-A6C34878D82A}">
                    <a16:rowId xmlns:a16="http://schemas.microsoft.com/office/drawing/2014/main" val="344772963"/>
                  </a:ext>
                </a:extLst>
              </a:tr>
              <a:tr h="338513">
                <a:tc>
                  <a:txBody>
                    <a:bodyPr/>
                    <a:lstStyle/>
                    <a:p>
                      <a:pPr algn="l"/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RNF-05</a:t>
                      </a:r>
                      <a:endParaRPr lang="pt-BR" sz="1600" dirty="0"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dirty="0">
                          <a:solidFill>
                            <a:srgbClr val="000000"/>
                          </a:solidFill>
                          <a:effectLst/>
                          <a:latin typeface="Corbel" panose="020B0503020204020204" pitchFamily="34" charset="0"/>
                          <a:ea typeface="Arial" panose="020B0604020202020204" pitchFamily="34" charset="0"/>
                        </a:rPr>
                        <a:t>O site deve ter uma boa navegabilidade.</a:t>
                      </a:r>
                      <a:endParaRPr lang="pt-BR" sz="1600" dirty="0">
                        <a:solidFill>
                          <a:srgbClr val="000000"/>
                        </a:solidFill>
                        <a:effectLst/>
                        <a:latin typeface="Corbel" panose="020B0503020204020204" pitchFamily="34" charset="0"/>
                        <a:ea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62855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752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F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59CFB-F2A2-E465-1D83-F7900194B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4356"/>
            <a:ext cx="10515600" cy="1325563"/>
          </a:xfrm>
        </p:spPr>
        <p:txBody>
          <a:bodyPr>
            <a:normAutofit fontScale="9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4900" b="0" i="0" dirty="0">
                <a:solidFill>
                  <a:schemeClr val="bg1"/>
                </a:solidFill>
                <a:effectLst/>
                <a:latin typeface="Lato Extended"/>
              </a:rPr>
              <a:t> </a:t>
            </a:r>
            <a:r>
              <a:rPr lang="pt-BR" sz="4900" b="0" i="0" dirty="0">
                <a:solidFill>
                  <a:schemeClr val="bg1"/>
                </a:solidFill>
                <a:effectLst/>
                <a:latin typeface="Lato" panose="020F0802020204030203" pitchFamily="34" charset="0"/>
              </a:rPr>
              <a:t>Solução Implementada (funcionalidades de software);</a:t>
            </a:r>
            <a:br>
              <a:rPr lang="pt-BR" b="0" i="0" dirty="0">
                <a:solidFill>
                  <a:srgbClr val="2D3B45"/>
                </a:solidFill>
                <a:effectLst/>
                <a:latin typeface="Lato" panose="020F0802020204030203" pitchFamily="34" charset="0"/>
              </a:rPr>
            </a:br>
            <a:endParaRPr lang="pt-BR" b="0" i="0" dirty="0">
              <a:solidFill>
                <a:schemeClr val="bg1"/>
              </a:solidFill>
              <a:effectLst/>
              <a:latin typeface="Lato" panose="020F0802020204030203" pitchFamily="34" charset="0"/>
            </a:endParaRPr>
          </a:p>
        </p:txBody>
      </p:sp>
      <p:pic>
        <p:nvPicPr>
          <p:cNvPr id="5" name="2022-12-11 16-13-11">
            <a:hlinkClick r:id="" action="ppaction://media"/>
            <a:extLst>
              <a:ext uri="{FF2B5EF4-FFF2-40B4-BE49-F238E27FC236}">
                <a16:creationId xmlns:a16="http://schemas.microsoft.com/office/drawing/2014/main" id="{258F0576-6A03-18D6-6B8D-7D38734FFB8C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776" end="1774.9999"/>
                </p14:media>
              </p:ext>
            </p:extLst>
          </p:nvPr>
        </p:nvPicPr>
        <p:blipFill rotWithShape="1">
          <a:blip r:embed="rId4"/>
          <a:srcRect t="9032" b="5141"/>
          <a:stretch/>
        </p:blipFill>
        <p:spPr>
          <a:xfrm>
            <a:off x="2225674" y="2064327"/>
            <a:ext cx="7762450" cy="3893128"/>
          </a:xfrm>
        </p:spPr>
      </p:pic>
    </p:spTree>
    <p:extLst>
      <p:ext uri="{BB962C8B-B14F-4D97-AF65-F5344CB8AC3E}">
        <p14:creationId xmlns:p14="http://schemas.microsoft.com/office/powerpoint/2010/main" val="3602195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5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F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59CFB-F2A2-E465-1D83-F7900194B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81037"/>
            <a:ext cx="10515600" cy="1325563"/>
          </a:xfrm>
        </p:spPr>
        <p:txBody>
          <a:bodyPr>
            <a:normAutofit fontScale="9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4900" b="0" i="0" dirty="0">
                <a:solidFill>
                  <a:schemeClr val="bg1"/>
                </a:solidFill>
                <a:effectLst/>
                <a:latin typeface="Lato" panose="020F0802020204030203" pitchFamily="34" charset="0"/>
              </a:rPr>
              <a:t>Conclusão da elaboração do projeto (pontos positivos, desafios, aprendizado).</a:t>
            </a:r>
            <a:br>
              <a:rPr lang="pt-BR" sz="4900" b="0" i="0" dirty="0">
                <a:solidFill>
                  <a:schemeClr val="bg1"/>
                </a:solidFill>
                <a:effectLst/>
                <a:latin typeface="Lato" panose="020F0802020204030203" pitchFamily="34" charset="0"/>
              </a:rPr>
            </a:br>
            <a:br>
              <a:rPr lang="pt-BR" b="0" i="0" dirty="0">
                <a:solidFill>
                  <a:schemeClr val="bg1"/>
                </a:solidFill>
                <a:effectLst/>
                <a:latin typeface="Lato Extended"/>
              </a:rPr>
            </a:br>
            <a:endParaRPr lang="pt-BR" b="0" i="0" dirty="0">
              <a:solidFill>
                <a:schemeClr val="bg1"/>
              </a:solidFill>
              <a:effectLst/>
              <a:latin typeface="Lato Extended"/>
            </a:endParaRP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3C30AD6-6A3D-BA8B-2FF7-E83660DE1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Corbel" panose="020B0503020204020204" pitchFamily="34" charset="0"/>
              </a:rPr>
              <a:t>Neste trabalho tínhamos como objetivo desenvolver uma plataforma onde estudantes pudessem </a:t>
            </a:r>
            <a:r>
              <a:rPr lang="pt-BR" sz="2400" dirty="0">
                <a:solidFill>
                  <a:schemeClr val="bg1"/>
                </a:solidFill>
                <a:effectLst/>
                <a:latin typeface="Corbel" panose="020B0503020204020204" pitchFamily="34" charset="0"/>
                <a:ea typeface="Arial" panose="020B0604020202020204" pitchFamily="34" charset="0"/>
              </a:rPr>
              <a:t>se organizar de maneira mais simples e eficiente para execução de trabalhos em grupos.</a:t>
            </a:r>
          </a:p>
          <a:p>
            <a:r>
              <a:rPr lang="pt-BR" sz="2400" dirty="0">
                <a:solidFill>
                  <a:schemeClr val="bg1"/>
                </a:solidFill>
                <a:latin typeface="Corbel" panose="020B0503020204020204" pitchFamily="34" charset="0"/>
              </a:rPr>
              <a:t>Buscamos desenvolver uma plataforma onde os usuários pudessem encontrar todas as ferramentas necessárias para a organização de um grupo de estudos.</a:t>
            </a:r>
          </a:p>
          <a:p>
            <a:r>
              <a:rPr lang="pt-BR" sz="2400" dirty="0">
                <a:solidFill>
                  <a:schemeClr val="bg1"/>
                </a:solidFill>
                <a:latin typeface="Corbel" panose="020B0503020204020204" pitchFamily="34" charset="0"/>
              </a:rPr>
              <a:t>Este trabalho teve grande importância para trabalharmos nossas habilidades de pesquisa, desenvolvimento auto pessoal, assim como as nossas habilidades de trabalho em equipe. </a:t>
            </a:r>
          </a:p>
          <a:p>
            <a:r>
              <a:rPr lang="pt-BR" sz="2400" dirty="0">
                <a:solidFill>
                  <a:schemeClr val="bg1"/>
                </a:solidFill>
                <a:latin typeface="Corbel" panose="020B0503020204020204" pitchFamily="34" charset="0"/>
              </a:rPr>
              <a:t>O grande desafio foi em desenvolver uma aplicação do início ao fim.</a:t>
            </a:r>
          </a:p>
          <a:p>
            <a:endParaRPr lang="pt-BR" sz="24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26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3F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11BDE04-B7F3-B279-5E3D-CA89A9BDE1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654" y="2227911"/>
            <a:ext cx="3546765" cy="3546765"/>
          </a:xfrm>
          <a:prstGeom prst="rect">
            <a:avLst/>
          </a:prstGeom>
        </p:spPr>
      </p:pic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456E354-8CC5-C36D-11B2-9D109E1DE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</a:rPr>
              <a:t>Basta apontar a câmera do </a:t>
            </a: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</a:rPr>
              <a:t>seu Smartphone:</a:t>
            </a: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01D36E4B-8125-8308-D19A-B1D08A988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02B27FD-DDA3-2C10-966D-7A04EAAB6222}"/>
              </a:ext>
            </a:extLst>
          </p:cNvPr>
          <p:cNvSpPr txBox="1"/>
          <p:nvPr/>
        </p:nvSpPr>
        <p:spPr>
          <a:xfrm>
            <a:off x="1593273" y="681037"/>
            <a:ext cx="9005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Corbel" panose="020B0503020204020204" pitchFamily="34" charset="0"/>
              </a:rPr>
              <a:t>Acesse a aplicação através do </a:t>
            </a:r>
            <a:r>
              <a:rPr lang="pt-BR" sz="3600" b="1" i="0" dirty="0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QR </a:t>
            </a:r>
            <a:r>
              <a:rPr lang="pt-BR" sz="3600" b="1" i="0" dirty="0" err="1">
                <a:solidFill>
                  <a:schemeClr val="bg1"/>
                </a:solidFill>
                <a:effectLst/>
                <a:latin typeface="Corbel" panose="020B0503020204020204" pitchFamily="34" charset="0"/>
              </a:rPr>
              <a:t>Code</a:t>
            </a:r>
            <a:endParaRPr lang="pt-BR" sz="36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cxnSp>
        <p:nvCxnSpPr>
          <p:cNvPr id="11" name="Conector: Curvo 10">
            <a:extLst>
              <a:ext uri="{FF2B5EF4-FFF2-40B4-BE49-F238E27FC236}">
                <a16:creationId xmlns:a16="http://schemas.microsoft.com/office/drawing/2014/main" id="{CA5BAB21-50E6-663A-66B7-8EC979B30CDE}"/>
              </a:ext>
            </a:extLst>
          </p:cNvPr>
          <p:cNvCxnSpPr/>
          <p:nvPr/>
        </p:nvCxnSpPr>
        <p:spPr>
          <a:xfrm>
            <a:off x="3477491" y="2660073"/>
            <a:ext cx="3366654" cy="1440872"/>
          </a:xfrm>
          <a:prstGeom prst="curvedConnector3">
            <a:avLst>
              <a:gd name="adj1" fmla="val 39712"/>
            </a:avLst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7986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Tema do Office">
  <a:themeElements>
    <a:clrScheme name="rgb">
      <a:dk1>
        <a:srgbClr val="343F4B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377</TotalTime>
  <Words>650</Words>
  <Application>Microsoft Office PowerPoint</Application>
  <PresentationFormat>Widescreen</PresentationFormat>
  <Paragraphs>63</Paragraphs>
  <Slides>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Corbel</vt:lpstr>
      <vt:lpstr>Lato</vt:lpstr>
      <vt:lpstr>Lato Extended</vt:lpstr>
      <vt:lpstr>Tema do Office</vt:lpstr>
      <vt:lpstr>Interactive Academy</vt:lpstr>
      <vt:lpstr>Contexto (Problema, Público-alvo);</vt:lpstr>
      <vt:lpstr>Contexto (Problema, Público-alvo);</vt:lpstr>
      <vt:lpstr> Requisitos (RF – Requisitos Funcionais; RNF – Requisitos Não Funcionais):</vt:lpstr>
      <vt:lpstr> Solução Implementada (funcionalidades de software); </vt:lpstr>
      <vt:lpstr>Conclusão da elaboração do projeto (pontos positivos, desafios, aprendizado).  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Academy</dc:title>
  <dc:creator>Amanda</dc:creator>
  <cp:lastModifiedBy>Amanda</cp:lastModifiedBy>
  <cp:revision>7</cp:revision>
  <dcterms:created xsi:type="dcterms:W3CDTF">2022-12-11T14:11:17Z</dcterms:created>
  <dcterms:modified xsi:type="dcterms:W3CDTF">2022-12-11T23:21:31Z</dcterms:modified>
</cp:coreProperties>
</file>

<file path=docProps/thumbnail.jpeg>
</file>